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58" r:id="rId9"/>
    <p:sldId id="261" r:id="rId10"/>
    <p:sldId id="260" r:id="rId1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92622-771F-4701-AFEF-15BF65647688}" type="datetimeFigureOut">
              <a:rPr lang="fi-FI" smtClean="0"/>
              <a:t>11.4.2017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BC67-9C1C-4AA0-BD5C-F18F1E0235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776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92622-771F-4701-AFEF-15BF65647688}" type="datetimeFigureOut">
              <a:rPr lang="fi-FI" smtClean="0"/>
              <a:t>11.4.2017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BC67-9C1C-4AA0-BD5C-F18F1E0235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0246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92622-771F-4701-AFEF-15BF65647688}" type="datetimeFigureOut">
              <a:rPr lang="fi-FI" smtClean="0"/>
              <a:t>11.4.2017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BC67-9C1C-4AA0-BD5C-F18F1E0235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5889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92622-771F-4701-AFEF-15BF65647688}" type="datetimeFigureOut">
              <a:rPr lang="fi-FI" smtClean="0"/>
              <a:t>11.4.2017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BC67-9C1C-4AA0-BD5C-F18F1E0235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06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92622-771F-4701-AFEF-15BF65647688}" type="datetimeFigureOut">
              <a:rPr lang="fi-FI" smtClean="0"/>
              <a:t>11.4.2017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BC67-9C1C-4AA0-BD5C-F18F1E0235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3608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92622-771F-4701-AFEF-15BF65647688}" type="datetimeFigureOut">
              <a:rPr lang="fi-FI" smtClean="0"/>
              <a:t>11.4.2017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BC67-9C1C-4AA0-BD5C-F18F1E0235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0380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92622-771F-4701-AFEF-15BF65647688}" type="datetimeFigureOut">
              <a:rPr lang="fi-FI" smtClean="0"/>
              <a:t>11.4.2017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BC67-9C1C-4AA0-BD5C-F18F1E0235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8310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92622-771F-4701-AFEF-15BF65647688}" type="datetimeFigureOut">
              <a:rPr lang="fi-FI" smtClean="0"/>
              <a:t>11.4.2017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BC67-9C1C-4AA0-BD5C-F18F1E0235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1829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92622-771F-4701-AFEF-15BF65647688}" type="datetimeFigureOut">
              <a:rPr lang="fi-FI" smtClean="0"/>
              <a:t>11.4.2017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BC67-9C1C-4AA0-BD5C-F18F1E0235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956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92622-771F-4701-AFEF-15BF65647688}" type="datetimeFigureOut">
              <a:rPr lang="fi-FI" smtClean="0"/>
              <a:t>11.4.2017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BC67-9C1C-4AA0-BD5C-F18F1E0235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37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92622-771F-4701-AFEF-15BF65647688}" type="datetimeFigureOut">
              <a:rPr lang="fi-FI" smtClean="0"/>
              <a:t>11.4.2017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BC67-9C1C-4AA0-BD5C-F18F1E0235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83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92622-771F-4701-AFEF-15BF65647688}" type="datetimeFigureOut">
              <a:rPr lang="fi-FI" smtClean="0"/>
              <a:t>11.4.2017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0BC67-9C1C-4AA0-BD5C-F18F1E0235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1914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Yhteishaku 2017 tunnuslukuina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LÄHDE: Opintopolku </a:t>
            </a:r>
            <a:r>
              <a:rPr lang="fi-FI" dirty="0"/>
              <a:t>ja Opetushallinnon </a:t>
            </a:r>
            <a:r>
              <a:rPr lang="fi-FI" dirty="0" smtClean="0"/>
              <a:t>tilastopalvelu Vipunen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794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548680"/>
            <a:ext cx="8280000" cy="5740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21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Yhteishaku 2017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KPEDU 717 aloituspaikkaa, 738 1.sijaista hakijaa (1,03). </a:t>
            </a:r>
          </a:p>
          <a:p>
            <a:r>
              <a:rPr lang="fi-FI" sz="2400" dirty="0" smtClean="0"/>
              <a:t>Hakijoiden määrä on vähentynyt useita vuosia</a:t>
            </a:r>
          </a:p>
          <a:p>
            <a:r>
              <a:rPr lang="fi-FI" sz="2400" dirty="0" smtClean="0"/>
              <a:t>2014 yhteishaku-uudistuksen jälkeen 1. sijaisten hakijoiden määrä on </a:t>
            </a:r>
            <a:r>
              <a:rPr lang="fi-FI" sz="2400" dirty="0" err="1" smtClean="0"/>
              <a:t>Kpedu:ssa</a:t>
            </a:r>
            <a:r>
              <a:rPr lang="fi-FI" sz="2400" dirty="0" smtClean="0"/>
              <a:t> kehittynyt seuraavasti:</a:t>
            </a:r>
          </a:p>
          <a:p>
            <a:pPr lvl="1"/>
            <a:r>
              <a:rPr lang="fi-FI" sz="2000" dirty="0" smtClean="0"/>
              <a:t>2014: 878 hakijaa</a:t>
            </a:r>
          </a:p>
          <a:p>
            <a:pPr lvl="1"/>
            <a:r>
              <a:rPr lang="fi-FI" sz="2000" dirty="0" smtClean="0"/>
              <a:t>2015: 806 hakijaa</a:t>
            </a:r>
          </a:p>
          <a:p>
            <a:pPr lvl="1"/>
            <a:r>
              <a:rPr lang="fi-FI" sz="2000" dirty="0" smtClean="0"/>
              <a:t>2016: 778 hakijaa</a:t>
            </a:r>
          </a:p>
          <a:p>
            <a:pPr lvl="1"/>
            <a:r>
              <a:rPr lang="fi-FI" sz="2000" dirty="0" smtClean="0"/>
              <a:t>2017: 738 hakijaa</a:t>
            </a:r>
          </a:p>
        </p:txBody>
      </p:sp>
    </p:spTree>
    <p:extLst>
      <p:ext uri="{BB962C8B-B14F-4D97-AF65-F5344CB8AC3E}">
        <p14:creationId xmlns:p14="http://schemas.microsoft.com/office/powerpoint/2010/main" val="400172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Yhteishaku 2017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Suosituimmat koulutukset TOP 10</a:t>
            </a:r>
          </a:p>
          <a:p>
            <a:pPr lvl="1"/>
            <a:r>
              <a:rPr lang="fi-FI" sz="2000" dirty="0"/>
              <a:t>Autoalan </a:t>
            </a:r>
            <a:r>
              <a:rPr lang="fi-FI" sz="2000" dirty="0" smtClean="0"/>
              <a:t>perustutkinto (2,56)</a:t>
            </a:r>
            <a:endParaRPr lang="fi-FI" sz="2000" dirty="0"/>
          </a:p>
          <a:p>
            <a:pPr lvl="1"/>
            <a:r>
              <a:rPr lang="fi-FI" sz="2000" dirty="0"/>
              <a:t>Talotekniikan </a:t>
            </a:r>
            <a:r>
              <a:rPr lang="fi-FI" sz="2000" dirty="0" smtClean="0"/>
              <a:t>perustutkinto (2,00)</a:t>
            </a:r>
            <a:endParaRPr lang="fi-FI" sz="2000" dirty="0"/>
          </a:p>
          <a:p>
            <a:pPr lvl="1"/>
            <a:r>
              <a:rPr lang="fi-FI" sz="2000" dirty="0"/>
              <a:t>Hiusalan </a:t>
            </a:r>
            <a:r>
              <a:rPr lang="fi-FI" sz="2000" dirty="0" smtClean="0"/>
              <a:t>perustutkinto (1,83)</a:t>
            </a:r>
            <a:endParaRPr lang="fi-FI" sz="2000" dirty="0"/>
          </a:p>
          <a:p>
            <a:pPr lvl="1"/>
            <a:r>
              <a:rPr lang="fi-FI" sz="2000" dirty="0"/>
              <a:t>Maatalousalan perustutkinto, </a:t>
            </a:r>
            <a:r>
              <a:rPr lang="fi-FI" sz="2000" dirty="0" smtClean="0"/>
              <a:t>eläintenhoitaja (1,75)</a:t>
            </a:r>
            <a:endParaRPr lang="fi-FI" sz="2000" dirty="0"/>
          </a:p>
          <a:p>
            <a:pPr lvl="1"/>
            <a:r>
              <a:rPr lang="fi-FI" sz="2000" dirty="0"/>
              <a:t>Media-alan </a:t>
            </a:r>
            <a:r>
              <a:rPr lang="fi-FI" sz="2000" dirty="0" smtClean="0"/>
              <a:t>perustutkinto (1,69)</a:t>
            </a:r>
            <a:endParaRPr lang="fi-FI" sz="2000" dirty="0"/>
          </a:p>
          <a:p>
            <a:pPr lvl="1"/>
            <a:r>
              <a:rPr lang="fi-FI" sz="2000" dirty="0"/>
              <a:t>Turvallisuusalan </a:t>
            </a:r>
            <a:r>
              <a:rPr lang="fi-FI" sz="2000" dirty="0" smtClean="0"/>
              <a:t>perustutkinto (1,61)</a:t>
            </a:r>
            <a:endParaRPr lang="fi-FI" sz="2000" dirty="0"/>
          </a:p>
          <a:p>
            <a:pPr lvl="1"/>
            <a:r>
              <a:rPr lang="fi-FI" sz="2000" dirty="0"/>
              <a:t>Sosiaali- ja terveysalan </a:t>
            </a:r>
            <a:r>
              <a:rPr lang="fi-FI" sz="2000" dirty="0" smtClean="0"/>
              <a:t>perustutkinto (1,24) </a:t>
            </a:r>
            <a:endParaRPr lang="fi-FI" sz="2000" dirty="0"/>
          </a:p>
          <a:p>
            <a:pPr lvl="1"/>
            <a:r>
              <a:rPr lang="fi-FI" sz="2000" dirty="0"/>
              <a:t>Nuoriso- ja vapaa-ajan ohjauksen </a:t>
            </a:r>
            <a:r>
              <a:rPr lang="fi-FI" sz="2000" dirty="0" smtClean="0"/>
              <a:t>perustutkinto (1,13)</a:t>
            </a:r>
            <a:endParaRPr lang="fi-FI" sz="2000" dirty="0"/>
          </a:p>
          <a:p>
            <a:pPr lvl="1"/>
            <a:r>
              <a:rPr lang="fi-FI" sz="2000" dirty="0" smtClean="0"/>
              <a:t>Logistiikan perustutkinto (1,03)</a:t>
            </a:r>
          </a:p>
          <a:p>
            <a:pPr lvl="1"/>
            <a:r>
              <a:rPr lang="fi-FI" sz="2000" dirty="0" smtClean="0"/>
              <a:t>Sähkö- ja automaatiotekniikan perustutkinto (1,03)</a:t>
            </a:r>
            <a:endParaRPr lang="fi-FI" sz="2000" dirty="0"/>
          </a:p>
          <a:p>
            <a:pPr marL="457200" lvl="1" indent="0">
              <a:buNone/>
            </a:pPr>
            <a:endParaRPr lang="fi-FI" sz="2000" dirty="0" smtClean="0"/>
          </a:p>
        </p:txBody>
      </p:sp>
    </p:spTree>
    <p:extLst>
      <p:ext uri="{BB962C8B-B14F-4D97-AF65-F5344CB8AC3E}">
        <p14:creationId xmlns:p14="http://schemas.microsoft.com/office/powerpoint/2010/main" val="249229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Yhteishaku 2017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Vähän ensisijaisia hakijoita</a:t>
            </a:r>
          </a:p>
          <a:p>
            <a:pPr lvl="1"/>
            <a:r>
              <a:rPr lang="fi-FI" sz="2000" dirty="0"/>
              <a:t>Laboratorioalan </a:t>
            </a:r>
            <a:r>
              <a:rPr lang="fi-FI" sz="2000" dirty="0" smtClean="0"/>
              <a:t>perustutkinto (0,69)</a:t>
            </a:r>
            <a:endParaRPr lang="fi-FI" sz="2000" dirty="0"/>
          </a:p>
          <a:p>
            <a:pPr lvl="1"/>
            <a:r>
              <a:rPr lang="fi-FI" sz="2000" dirty="0"/>
              <a:t>Tekstiili- ja vaatetusalan </a:t>
            </a:r>
            <a:r>
              <a:rPr lang="fi-FI" sz="2000" dirty="0" smtClean="0"/>
              <a:t>perustutkinto (0,63)</a:t>
            </a:r>
            <a:endParaRPr lang="fi-FI" sz="2000" dirty="0"/>
          </a:p>
          <a:p>
            <a:pPr lvl="1"/>
            <a:r>
              <a:rPr lang="fi-FI" sz="2000" dirty="0"/>
              <a:t>Pintakäsittelyalan </a:t>
            </a:r>
            <a:r>
              <a:rPr lang="fi-FI" sz="2000" dirty="0" smtClean="0"/>
              <a:t>perustutkinto (0,56)</a:t>
            </a:r>
            <a:endParaRPr lang="fi-FI" sz="2000" dirty="0"/>
          </a:p>
          <a:p>
            <a:pPr lvl="1"/>
            <a:r>
              <a:rPr lang="fi-FI" sz="2000" dirty="0"/>
              <a:t>Hevostalouden </a:t>
            </a:r>
            <a:r>
              <a:rPr lang="fi-FI" sz="2000" dirty="0" smtClean="0"/>
              <a:t>perustutkinto, Perho (0,50)</a:t>
            </a:r>
            <a:endParaRPr lang="fi-FI" sz="2000" dirty="0"/>
          </a:p>
          <a:p>
            <a:pPr lvl="1"/>
            <a:r>
              <a:rPr lang="fi-FI" sz="2000" dirty="0"/>
              <a:t>Elintarvikealan perustutkinto </a:t>
            </a:r>
            <a:r>
              <a:rPr lang="fi-FI" sz="2000" dirty="0" smtClean="0"/>
              <a:t>(0,50)</a:t>
            </a:r>
            <a:endParaRPr lang="fi-FI" sz="2000" dirty="0"/>
          </a:p>
          <a:p>
            <a:pPr lvl="1"/>
            <a:r>
              <a:rPr lang="fi-FI" sz="2000" dirty="0"/>
              <a:t>Hotelli-, ravintola- ja catering-alan </a:t>
            </a:r>
            <a:r>
              <a:rPr lang="fi-FI" sz="2000" dirty="0" smtClean="0"/>
              <a:t>perustutkinto (0,44)</a:t>
            </a:r>
            <a:endParaRPr lang="fi-FI" sz="2000" dirty="0"/>
          </a:p>
          <a:p>
            <a:pPr lvl="1"/>
            <a:r>
              <a:rPr lang="fi-FI" sz="2000" dirty="0"/>
              <a:t>Hevostalouden </a:t>
            </a:r>
            <a:r>
              <a:rPr lang="fi-FI" sz="2000" dirty="0" smtClean="0"/>
              <a:t>perustutkinto, Kaustinen (0,36)</a:t>
            </a:r>
            <a:endParaRPr lang="fi-FI" sz="2000" dirty="0"/>
          </a:p>
          <a:p>
            <a:pPr lvl="1"/>
            <a:endParaRPr lang="fi-FI" sz="2000" dirty="0" smtClean="0"/>
          </a:p>
          <a:p>
            <a:pPr marL="457200" lvl="1" indent="0">
              <a:buNone/>
            </a:pPr>
            <a:endParaRPr lang="fi-FI" sz="2000" dirty="0" smtClean="0"/>
          </a:p>
        </p:txBody>
      </p:sp>
    </p:spTree>
    <p:extLst>
      <p:ext uri="{BB962C8B-B14F-4D97-AF65-F5344CB8AC3E}">
        <p14:creationId xmlns:p14="http://schemas.microsoft.com/office/powerpoint/2010/main" val="169943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Vetovoima 2014-2017</a:t>
            </a:r>
            <a:endParaRPr lang="fi-FI" dirty="0"/>
          </a:p>
        </p:txBody>
      </p:sp>
      <p:pic>
        <p:nvPicPr>
          <p:cNvPr id="6" name="Sisällön paikkamerkki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552" y="1916832"/>
            <a:ext cx="7920000" cy="368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41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Vetovoima 2014-2017</a:t>
            </a:r>
            <a:endParaRPr lang="fi-FI" dirty="0"/>
          </a:p>
        </p:txBody>
      </p:sp>
      <p:pic>
        <p:nvPicPr>
          <p:cNvPr id="4" name="Sisällön paikkamerkki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568" y="1417638"/>
            <a:ext cx="7920000" cy="51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08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Vetovoima 2014-2017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fi-FI" sz="2400" dirty="0" smtClean="0"/>
              <a:t>Kehittynyt myönteisesti</a:t>
            </a:r>
          </a:p>
          <a:p>
            <a:pPr lvl="1"/>
            <a:r>
              <a:rPr lang="fi-FI" sz="1800" dirty="0" smtClean="0"/>
              <a:t>Talotekniikan perustutkinto</a:t>
            </a:r>
          </a:p>
          <a:p>
            <a:pPr lvl="1"/>
            <a:r>
              <a:rPr lang="fi-FI" sz="1800" dirty="0" smtClean="0"/>
              <a:t>Media-alan perustutkinto</a:t>
            </a:r>
          </a:p>
          <a:p>
            <a:r>
              <a:rPr lang="fi-FI" sz="2400" dirty="0" smtClean="0"/>
              <a:t>Säilyttänyt hyvän tason</a:t>
            </a:r>
          </a:p>
          <a:p>
            <a:pPr lvl="1"/>
            <a:r>
              <a:rPr lang="fi-FI" sz="1800" dirty="0" smtClean="0"/>
              <a:t>Auto- ja logistiikka-alat</a:t>
            </a:r>
          </a:p>
          <a:p>
            <a:pPr lvl="1"/>
            <a:r>
              <a:rPr lang="fi-FI" sz="1800" dirty="0" smtClean="0"/>
              <a:t>Maatalousala, Kannus</a:t>
            </a:r>
          </a:p>
          <a:p>
            <a:pPr lvl="1"/>
            <a:r>
              <a:rPr lang="fi-FI" sz="1800" dirty="0" smtClean="0"/>
              <a:t>Hiusalan perustutkinto</a:t>
            </a:r>
          </a:p>
          <a:p>
            <a:pPr lvl="1"/>
            <a:r>
              <a:rPr lang="fi-FI" sz="1800" dirty="0" smtClean="0"/>
              <a:t>Sähkö- ja tieto- ja tietoliikenne</a:t>
            </a:r>
          </a:p>
          <a:p>
            <a:pPr lvl="1"/>
            <a:r>
              <a:rPr lang="fi-FI" sz="1800" dirty="0" smtClean="0"/>
              <a:t>Turva-ala</a:t>
            </a:r>
          </a:p>
          <a:p>
            <a:pPr lvl="1"/>
            <a:r>
              <a:rPr lang="fi-FI" sz="1800" dirty="0" smtClean="0"/>
              <a:t>Nuoriso- ja vapaa-ajan ohjaus</a:t>
            </a:r>
          </a:p>
          <a:p>
            <a:r>
              <a:rPr lang="fi-FI" sz="2400" dirty="0" smtClean="0"/>
              <a:t>Takapakkia</a:t>
            </a:r>
            <a:endParaRPr lang="fi-FI" sz="2000" dirty="0" smtClean="0"/>
          </a:p>
          <a:p>
            <a:pPr lvl="1"/>
            <a:r>
              <a:rPr lang="fi-FI" sz="1800" dirty="0" smtClean="0"/>
              <a:t>Hevostalous Kaustinen ja Perho</a:t>
            </a:r>
          </a:p>
          <a:p>
            <a:pPr lvl="1"/>
            <a:r>
              <a:rPr lang="fi-FI" sz="1800" dirty="0" smtClean="0"/>
              <a:t>Eläintenhoitaja, Kannus</a:t>
            </a:r>
            <a:endParaRPr lang="fi-FI" sz="1600" dirty="0" smtClean="0"/>
          </a:p>
          <a:p>
            <a:pPr lvl="1"/>
            <a:r>
              <a:rPr lang="fi-FI" sz="1800" dirty="0" smtClean="0"/>
              <a:t>Elintarvike ja </a:t>
            </a:r>
            <a:r>
              <a:rPr lang="fi-FI" sz="1800" dirty="0" err="1" smtClean="0"/>
              <a:t>hotraca</a:t>
            </a:r>
            <a:endParaRPr lang="fi-FI" sz="1800" dirty="0" smtClean="0"/>
          </a:p>
          <a:p>
            <a:pPr lvl="1"/>
            <a:r>
              <a:rPr lang="fi-FI" sz="1800" dirty="0" smtClean="0"/>
              <a:t>Pintakäsittelyala</a:t>
            </a:r>
          </a:p>
          <a:p>
            <a:pPr lvl="1"/>
            <a:r>
              <a:rPr lang="fi-FI" sz="1800" dirty="0" smtClean="0"/>
              <a:t>Liiketalous</a:t>
            </a:r>
          </a:p>
          <a:p>
            <a:pPr marL="457200" lvl="1" indent="0">
              <a:buNone/>
            </a:pPr>
            <a:endParaRPr lang="fi-FI" sz="2000" dirty="0" smtClean="0"/>
          </a:p>
        </p:txBody>
      </p:sp>
    </p:spTree>
    <p:extLst>
      <p:ext uri="{BB962C8B-B14F-4D97-AF65-F5344CB8AC3E}">
        <p14:creationId xmlns:p14="http://schemas.microsoft.com/office/powerpoint/2010/main" val="319911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Yhteishaku 2017, vertailu muihin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Alueen lukioiden vetovoimamittarit:</a:t>
            </a:r>
          </a:p>
          <a:p>
            <a:pPr lvl="1"/>
            <a:r>
              <a:rPr lang="fi-FI" sz="2000" dirty="0" smtClean="0"/>
              <a:t>Kokkolan suomalainen lukio, 0,83 (231/280)</a:t>
            </a:r>
          </a:p>
          <a:p>
            <a:pPr lvl="1"/>
            <a:r>
              <a:rPr lang="fi-FI" sz="2000" dirty="0" err="1" smtClean="0"/>
              <a:t>Karleby</a:t>
            </a:r>
            <a:r>
              <a:rPr lang="fi-FI" sz="2000" dirty="0" smtClean="0"/>
              <a:t> svenska gymnasium, 0,50 (55/110) </a:t>
            </a:r>
          </a:p>
          <a:p>
            <a:pPr lvl="1"/>
            <a:r>
              <a:rPr lang="fi-FI" sz="2000" dirty="0" smtClean="0"/>
              <a:t>Kannuksen lukio, 0,41 (39/96)</a:t>
            </a:r>
          </a:p>
          <a:p>
            <a:pPr lvl="1"/>
            <a:r>
              <a:rPr lang="fi-FI" sz="2000" dirty="0" smtClean="0"/>
              <a:t>Kaustisen musiikkilukio, 0,62 (53/85)</a:t>
            </a:r>
          </a:p>
          <a:p>
            <a:pPr lvl="1"/>
            <a:r>
              <a:rPr lang="fi-FI" sz="2000" dirty="0" smtClean="0"/>
              <a:t>Perhon lukio, 0,42 (25/60)</a:t>
            </a:r>
          </a:p>
          <a:p>
            <a:pPr lvl="1"/>
            <a:r>
              <a:rPr lang="fi-FI" sz="2000" dirty="0" smtClean="0"/>
              <a:t>Toholammin lukio, 0,70 (28/40)</a:t>
            </a:r>
          </a:p>
          <a:p>
            <a:pPr lvl="1"/>
            <a:endParaRPr lang="fi-FI" sz="2000" dirty="0"/>
          </a:p>
          <a:p>
            <a:r>
              <a:rPr lang="fi-FI" sz="2400" dirty="0" smtClean="0"/>
              <a:t>Kokkolan suomalaiseen lukioon n. 20 hakijaa enemmän kuin viime vuonna. Muilla hakijamäärä suunnilleen edellisvuosien tasolla</a:t>
            </a:r>
          </a:p>
        </p:txBody>
      </p:sp>
    </p:spTree>
    <p:extLst>
      <p:ext uri="{BB962C8B-B14F-4D97-AF65-F5344CB8AC3E}">
        <p14:creationId xmlns:p14="http://schemas.microsoft.com/office/powerpoint/2010/main" val="403231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476672"/>
            <a:ext cx="8280000" cy="5849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54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288</Words>
  <Application>Microsoft Office PowerPoint</Application>
  <PresentationFormat>Näytössä katseltava diaesitys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Office-teema</vt:lpstr>
      <vt:lpstr>Yhteishaku 2017 tunnuslukuina</vt:lpstr>
      <vt:lpstr>Yhteishaku 2017</vt:lpstr>
      <vt:lpstr>Yhteishaku 2017</vt:lpstr>
      <vt:lpstr>Yhteishaku 2017</vt:lpstr>
      <vt:lpstr>Vetovoima 2014-2017</vt:lpstr>
      <vt:lpstr>Vetovoima 2014-2017</vt:lpstr>
      <vt:lpstr>Vetovoima 2014-2017</vt:lpstr>
      <vt:lpstr>Yhteishaku 2017, vertailu muihin</vt:lpstr>
      <vt:lpstr>PowerPoint-esitys</vt:lpstr>
      <vt:lpstr>PowerPoint-esitys</vt:lpstr>
    </vt:vector>
  </TitlesOfParts>
  <Company>Kpedu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Yhteishaku 2015 tunnuslukuina</dc:title>
  <dc:creator>Niina Patrikainen</dc:creator>
  <cp:lastModifiedBy>Liisa Sadeharju</cp:lastModifiedBy>
  <cp:revision>18</cp:revision>
  <dcterms:created xsi:type="dcterms:W3CDTF">2015-05-21T09:21:43Z</dcterms:created>
  <dcterms:modified xsi:type="dcterms:W3CDTF">2017-04-11T09:04:10Z</dcterms:modified>
</cp:coreProperties>
</file>